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4" r:id="rId13"/>
    <p:sldId id="395" r:id="rId14"/>
    <p:sldId id="396" r:id="rId15"/>
    <p:sldId id="397" r:id="rId16"/>
    <p:sldId id="399" r:id="rId17"/>
    <p:sldId id="400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0" autoAdjust="0"/>
    <p:restoredTop sz="94630" autoAdjust="0"/>
  </p:normalViewPr>
  <p:slideViewPr>
    <p:cSldViewPr snapToGrid="0" snapToObjects="1">
      <p:cViewPr varScale="1">
        <p:scale>
          <a:sx n="86" d="100"/>
          <a:sy n="86" d="100"/>
        </p:scale>
        <p:origin x="-18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C8C08-9FD9-4472-BEBB-3629EFD31208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54AF-82D4-4477-A3C7-B007E45170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8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DF7D-3040-BD4A-BAF1-70F98EF48DF3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FDA1-5320-7A41-8A19-A0E365C5A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hkeyclub.org/" TargetMode="External"/><Relationship Id="rId4" Type="http://schemas.openxmlformats.org/officeDocument/2006/relationships/hyperlink" Target="http://www.keyclub.org/" TargetMode="External"/><Relationship Id="rId5" Type="http://schemas.openxmlformats.org/officeDocument/2006/relationships/hyperlink" Target="http://bit.ly/graphicstandardsmanual" TargetMode="External"/><Relationship Id="rId6" Type="http://schemas.openxmlformats.org/officeDocument/2006/relationships/hyperlink" Target="http://bit.ly/editorduties" TargetMode="External"/><Relationship Id="rId7" Type="http://schemas.openxmlformats.org/officeDocument/2006/relationships/hyperlink" Target="http://groups.google.com/group/cnh-kc-editors" TargetMode="Externa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tsquirrel.com/" TargetMode="External"/><Relationship Id="rId4" Type="http://schemas.openxmlformats.org/officeDocument/2006/relationships/hyperlink" Target="http://www.dafont.com/" TargetMode="External"/><Relationship Id="rId5" Type="http://schemas.openxmlformats.org/officeDocument/2006/relationships/hyperlink" Target="http://www.losttype.com/" TargetMode="External"/><Relationship Id="rId6" Type="http://schemas.openxmlformats.org/officeDocument/2006/relationships/hyperlink" Target="http://www.google.com/webfonts" TargetMode="External"/><Relationship Id="rId7" Type="http://schemas.openxmlformats.org/officeDocument/2006/relationships/hyperlink" Target="http://www.theleagueofmoveabletype.com/" TargetMode="External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hkeyclub.org/" TargetMode="External"/><Relationship Id="rId4" Type="http://schemas.openxmlformats.org/officeDocument/2006/relationships/hyperlink" Target="mailto:cnharticle@gmail.com" TargetMode="External"/><Relationship Id="rId5" Type="http://schemas.openxmlformats.org/officeDocument/2006/relationships/hyperlink" Target="mailto:cnhvisuals@gmail.com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38" y="1602396"/>
            <a:ext cx="8693372" cy="147002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Editors, Webmasters, and Historians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371600" y="3017657"/>
            <a:ext cx="6400800" cy="2925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Workshop Presented by:</a:t>
            </a:r>
          </a:p>
          <a:p>
            <a:r>
              <a:rPr lang="en-US" sz="3000" b="1" smtClean="0"/>
              <a:t>Rasmi Elasmar</a:t>
            </a:r>
          </a:p>
          <a:p>
            <a:r>
              <a:rPr lang="en-US" sz="2400" smtClean="0"/>
              <a:t>District Technology Editor</a:t>
            </a:r>
          </a:p>
          <a:p>
            <a:r>
              <a:rPr lang="en-US" sz="3000" b="1" smtClean="0"/>
              <a:t>Mark Ubongen</a:t>
            </a:r>
          </a:p>
          <a:p>
            <a:r>
              <a:rPr lang="en-US" sz="2400" smtClean="0"/>
              <a:t>District New Editor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2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Optional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Contests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410306" y="1772529"/>
            <a:ext cx="8124094" cy="41710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Goudy Old Style" pitchFamily="18" charset="0"/>
              </a:rPr>
              <a:t>There are many contests available for bulletin editors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Goudy Old Style" pitchFamily="18" charset="0"/>
              </a:rPr>
              <a:t>Club Newsletter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Goudy Old Style" pitchFamily="18" charset="0"/>
              </a:rPr>
              <a:t>Poster (Digital and Handmade)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Goudy Old Style" pitchFamily="18" charset="0"/>
              </a:rPr>
              <a:t>Key Club promotion video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Goudy Old Style" pitchFamily="18" charset="0"/>
              </a:rPr>
              <a:t>Club Website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Goudy Old Style" pitchFamily="18" charset="0"/>
              </a:rPr>
              <a:t>Interested? See the guidelines from last year’s applications on the CNH Website under Recognition&gt;</a:t>
            </a:r>
            <a:r>
              <a:rPr lang="en-US" sz="2800" dirty="0" smtClean="0">
                <a:latin typeface="Goudy Old Style" pitchFamily="18" charset="0"/>
              </a:rPr>
              <a:t>Contests.</a:t>
            </a:r>
            <a:endParaRPr lang="en-US" sz="2800" dirty="0" smtClean="0">
              <a:latin typeface="Goudy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16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Resources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4" name="Content Placeholder 13"/>
          <p:cNvSpPr txBox="1">
            <a:spLocks/>
          </p:cNvSpPr>
          <p:nvPr/>
        </p:nvSpPr>
        <p:spPr>
          <a:xfrm>
            <a:off x="381000" y="1752600"/>
            <a:ext cx="8305800" cy="3962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  <a:hlinkClick r:id="rId3"/>
              </a:rPr>
              <a:t>http://www.cnhkeyclub.org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>
                <a:latin typeface="Goudy Old Style" pitchFamily="18" charset="0"/>
                <a:hlinkClick r:id="rId4"/>
              </a:rPr>
              <a:t>http://www.keyclub.org</a:t>
            </a:r>
            <a:endParaRPr lang="en-US" sz="2800" dirty="0" smtClean="0">
              <a:latin typeface="Goudy Old Style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Goudy Old Style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</a:rPr>
              <a:t>Copy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</a:rPr>
              <a:t> of the Graphic </a:t>
            </a:r>
            <a:r>
              <a:rPr lang="en-US" sz="2800" dirty="0" smtClean="0">
                <a:latin typeface="Goudy Old Style" pitchFamily="18" charset="0"/>
              </a:rPr>
              <a:t>Standards Manual</a:t>
            </a:r>
            <a:br>
              <a:rPr lang="en-US" sz="2800" dirty="0" smtClean="0">
                <a:latin typeface="Goudy Old Style" pitchFamily="18" charset="0"/>
              </a:rPr>
            </a:br>
            <a:r>
              <a:rPr lang="en-US" sz="2800" dirty="0" smtClean="0">
                <a:latin typeface="Goudy Old Style" pitchFamily="18" charset="0"/>
                <a:hlinkClick r:id="rId5"/>
              </a:rPr>
              <a:t>http://bit.ly/graphicstandardsmanual</a:t>
            </a:r>
            <a:r>
              <a:rPr lang="en-US" sz="2800" dirty="0" smtClean="0">
                <a:latin typeface="Goudy Old Style" pitchFamily="18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latin typeface="Goudy Old Style" pitchFamily="18" charset="0"/>
              </a:rPr>
              <a:t>Club Editor Duties Guideline</a:t>
            </a:r>
            <a:br>
              <a:rPr lang="en-US" sz="2800" dirty="0" smtClean="0">
                <a:latin typeface="Goudy Old Style" pitchFamily="18" charset="0"/>
              </a:rPr>
            </a:br>
            <a:r>
              <a:rPr lang="en-US" sz="2800" dirty="0" smtClean="0">
                <a:latin typeface="Goudy Old Style" pitchFamily="18" charset="0"/>
                <a:hlinkClick r:id="rId6"/>
              </a:rPr>
              <a:t>http://bit.ly/editorduties</a:t>
            </a:r>
            <a:endParaRPr lang="en-US" sz="2800" dirty="0" smtClean="0">
              <a:latin typeface="Goudy Old Style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latin typeface="Goudy Old Style" pitchFamily="18" charset="0"/>
              </a:rPr>
              <a:t>Editor’s Reflector</a:t>
            </a:r>
            <a:br>
              <a:rPr lang="en-US" sz="2800" dirty="0" smtClean="0">
                <a:latin typeface="Goudy Old Style" pitchFamily="18" charset="0"/>
              </a:rPr>
            </a:br>
            <a:r>
              <a:rPr lang="en-US" sz="2800" dirty="0" smtClean="0">
                <a:latin typeface="Goudy Old Style" pitchFamily="18" charset="0"/>
                <a:hlinkClick r:id="rId7"/>
              </a:rPr>
              <a:t>http://groups.google.com/group/cnh-kc-editors</a:t>
            </a:r>
            <a:r>
              <a:rPr lang="en-US" sz="2800" dirty="0" smtClean="0">
                <a:latin typeface="Goudy Old Style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0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4" y="2380335"/>
            <a:ext cx="7237926" cy="315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Graphics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6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0002"/>
            <a:ext cx="9144000" cy="53839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2"/>
          <p:cNvSpPr txBox="1">
            <a:spLocks/>
          </p:cNvSpPr>
          <p:nvPr/>
        </p:nvSpPr>
        <p:spPr>
          <a:xfrm>
            <a:off x="3048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7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Graphic Standards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entury Gothic" pitchFamily="34" charset="0"/>
              </a:rPr>
              <a:t>Century Gothic</a:t>
            </a:r>
            <a:r>
              <a:rPr lang="en-US" sz="2800" dirty="0" smtClean="0">
                <a:latin typeface="Goudy Old Style" pitchFamily="18" charset="0"/>
              </a:rPr>
              <a:t> </a:t>
            </a:r>
            <a:r>
              <a:rPr lang="en-US" sz="2800" i="1" dirty="0" smtClean="0">
                <a:latin typeface="Goudy Old Style" pitchFamily="18" charset="0"/>
              </a:rPr>
              <a:t>for headers</a:t>
            </a:r>
            <a:endParaRPr lang="en-US" sz="2800" dirty="0" smtClean="0">
              <a:latin typeface="Goudy Old Style" pitchFamily="18" charset="0"/>
            </a:endParaRPr>
          </a:p>
          <a:p>
            <a:r>
              <a:rPr lang="en-US" sz="2800" dirty="0" smtClean="0">
                <a:latin typeface="Goudy Old Style" pitchFamily="18" charset="0"/>
              </a:rPr>
              <a:t>Goudy Old Style </a:t>
            </a:r>
            <a:r>
              <a:rPr lang="en-US" sz="2800" i="1" dirty="0" smtClean="0">
                <a:latin typeface="Goudy Old Style" pitchFamily="18" charset="0"/>
              </a:rPr>
              <a:t>for body text</a:t>
            </a:r>
          </a:p>
          <a:p>
            <a:r>
              <a:rPr lang="en-US" sz="2800" dirty="0" smtClean="0">
                <a:latin typeface="Goudy Old Style" pitchFamily="18" charset="0"/>
              </a:rPr>
              <a:t>Alternatives fonts include</a:t>
            </a:r>
            <a:r>
              <a:rPr lang="en-US" sz="2800" i="1" dirty="0" smtClean="0">
                <a:latin typeface="Goudy Old Style" pitchFamily="18" charset="0"/>
              </a:rPr>
              <a:t>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Verdana, </a:t>
            </a:r>
            <a:r>
              <a:rPr lang="en-US" sz="2800" dirty="0" smtClean="0">
                <a:latin typeface="Myriad Pro"/>
                <a:ea typeface="Verdana" pitchFamily="34" charset="0"/>
                <a:cs typeface="Myriad Pro"/>
              </a:rPr>
              <a:t>Myriad Pro, </a:t>
            </a:r>
            <a:r>
              <a:rPr lang="en-US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Arial, </a:t>
            </a:r>
            <a:r>
              <a:rPr lang="en-US" sz="2800" dirty="0" smtClean="0">
                <a:latin typeface="Goudy Old Style"/>
                <a:ea typeface="Verdana" pitchFamily="34" charset="0"/>
                <a:cs typeface="Goudy Old Style"/>
              </a:rPr>
              <a:t>and more!</a:t>
            </a:r>
            <a:endParaRPr lang="en-US" sz="2800" i="1" dirty="0" smtClean="0">
              <a:latin typeface="Goudy Old Style"/>
              <a:cs typeface="Goudy Old Style"/>
            </a:endParaRPr>
          </a:p>
          <a:p>
            <a:r>
              <a:rPr lang="en-US" sz="2800" dirty="0" smtClean="0">
                <a:latin typeface="Goudy Old Style" pitchFamily="18" charset="0"/>
              </a:rPr>
              <a:t>Use </a:t>
            </a:r>
            <a:r>
              <a:rPr lang="en-US" sz="2400" dirty="0" smtClean="0">
                <a:latin typeface="Impact" pitchFamily="34" charset="0"/>
              </a:rPr>
              <a:t>accent fonts</a:t>
            </a:r>
            <a:r>
              <a:rPr lang="en-US" sz="2800" dirty="0" smtClean="0">
                <a:latin typeface="Goudy Old Style" pitchFamily="18" charset="0"/>
              </a:rPr>
              <a:t> to add your own style!</a:t>
            </a:r>
          </a:p>
          <a:p>
            <a:pPr lvl="1"/>
            <a:r>
              <a:rPr lang="en-US" sz="2400" i="1" dirty="0" smtClean="0">
                <a:latin typeface="Goudy Old Style" pitchFamily="18" charset="0"/>
              </a:rPr>
              <a:t>There are plenty of fantastic font resources online – stay tuned!</a:t>
            </a:r>
          </a:p>
          <a:p>
            <a:r>
              <a:rPr lang="en-US" sz="2800" dirty="0" smtClean="0">
                <a:latin typeface="Goudy Old Style" pitchFamily="18" charset="0"/>
              </a:rPr>
              <a:t>Always use the appropriate Key Club Logo, pencil, fonts, colors, and CNH logo</a:t>
            </a:r>
          </a:p>
          <a:p>
            <a:r>
              <a:rPr lang="en-US" sz="2800" dirty="0" smtClean="0">
                <a:latin typeface="Goudy Old Style" pitchFamily="18" charset="0"/>
              </a:rPr>
              <a:t>All logos and word marks must remain </a:t>
            </a:r>
            <a:r>
              <a:rPr lang="en-US" sz="2800" dirty="0" smtClean="0">
                <a:latin typeface="Goudy Old Style" pitchFamily="18" charset="0"/>
              </a:rPr>
              <a:t>proportional.</a:t>
            </a:r>
          </a:p>
          <a:p>
            <a:r>
              <a:rPr lang="en-US" sz="2800" dirty="0" smtClean="0">
                <a:latin typeface="Goudy Old Style" pitchFamily="18" charset="0"/>
              </a:rPr>
              <a:t>Find the whole guide on the </a:t>
            </a:r>
            <a:r>
              <a:rPr lang="en-US" sz="2800" dirty="0" err="1" smtClean="0">
                <a:latin typeface="Goudy Old Style" pitchFamily="18" charset="0"/>
              </a:rPr>
              <a:t>CyberKey</a:t>
            </a:r>
            <a:r>
              <a:rPr lang="en-US" sz="2800" dirty="0" smtClean="0">
                <a:latin typeface="Goudy Old Style" pitchFamily="18" charset="0"/>
              </a:rPr>
              <a:t> under Resources!</a:t>
            </a:r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6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Graphic Standards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Goudy Old Style" pitchFamily="18" charset="0"/>
              </a:rPr>
              <a:t>There should be nothing within a half inch of all sides of the Key Club logo and watermark.</a:t>
            </a:r>
          </a:p>
          <a:p>
            <a:r>
              <a:rPr lang="en-US" sz="2400" dirty="0" smtClean="0">
                <a:latin typeface="Goudy Old Style" pitchFamily="18" charset="0"/>
              </a:rPr>
              <a:t>The logo should also be on a neutral background</a:t>
            </a: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r>
              <a:rPr lang="en-US" sz="2400" dirty="0" smtClean="0">
                <a:latin typeface="Goudy Old Style" pitchFamily="18" charset="0"/>
              </a:rPr>
              <a:t>See the Graphic Standards manual on the CyberKey under Resources</a:t>
            </a:r>
            <a:r>
              <a:rPr lang="en-US" sz="2400" dirty="0" smtClean="0">
                <a:latin typeface="Goudy Old Style" pitchFamily="18" charset="0"/>
              </a:rPr>
              <a:t>&gt;Graphics</a:t>
            </a:r>
            <a:endParaRPr lang="en-US" sz="2400" dirty="0" smtClean="0">
              <a:latin typeface="Goudy Old Style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4601" y="2980623"/>
            <a:ext cx="3886200" cy="172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02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Graphic Standards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Colors to use in all Key Club material</a:t>
            </a: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  <a:p>
            <a:endParaRPr lang="en-US" sz="2800" dirty="0" smtClean="0">
              <a:latin typeface="Goudy Old Style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76800" y="2590800"/>
            <a:ext cx="3752850" cy="235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2590800"/>
            <a:ext cx="473107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Earlier-promised </a:t>
            </a:r>
            <a:r>
              <a:rPr lang="en-US" sz="3600" dirty="0">
                <a:latin typeface="Century Gothic" pitchFamily="34" charset="0"/>
              </a:rPr>
              <a:t>f</a:t>
            </a:r>
            <a:r>
              <a:rPr lang="en-US" sz="3600" dirty="0" smtClean="0">
                <a:latin typeface="Century Gothic" pitchFamily="34" charset="0"/>
              </a:rPr>
              <a:t>ont-related </a:t>
            </a:r>
            <a:r>
              <a:rPr lang="en-US" sz="3600" dirty="0">
                <a:latin typeface="Century Gothic" pitchFamily="34" charset="0"/>
              </a:rPr>
              <a:t>g</a:t>
            </a:r>
            <a:r>
              <a:rPr lang="en-US" sz="3600" dirty="0" smtClean="0">
                <a:latin typeface="Century Gothic" pitchFamily="34" charset="0"/>
              </a:rPr>
              <a:t>oodness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Finding fonts online</a:t>
            </a:r>
          </a:p>
          <a:p>
            <a:pPr lvl="1"/>
            <a:r>
              <a:rPr lang="en-US" sz="2000" dirty="0" smtClean="0">
                <a:hlinkClick r:id="rId3"/>
              </a:rPr>
              <a:t>fontsquirrel.com</a:t>
            </a:r>
            <a:r>
              <a:rPr lang="en-US" sz="2000" dirty="0"/>
              <a:t> 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dafont.com</a:t>
            </a:r>
            <a:r>
              <a:rPr lang="en-US" sz="2000" dirty="0"/>
              <a:t> 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losttype.com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6"/>
              </a:rPr>
              <a:t>google.com/</a:t>
            </a:r>
            <a:r>
              <a:rPr lang="en-US" sz="2000" dirty="0" err="1" smtClean="0">
                <a:hlinkClick r:id="rId6"/>
              </a:rPr>
              <a:t>webfonts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7"/>
              </a:rPr>
              <a:t>theleagueofmoveabletype.com</a:t>
            </a:r>
            <a:endParaRPr lang="en-US" sz="2000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Programs</a:t>
            </a:r>
            <a:endParaRPr lang="en-US" sz="3600" dirty="0">
              <a:latin typeface="Century Gothic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udy Old Style" pitchFamily="18" charset="0"/>
              </a:rPr>
              <a:t>Of course, there is Photoshop.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Ridiculously expensive.</a:t>
            </a:r>
            <a:endParaRPr lang="en-US" dirty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GIMP</a:t>
            </a:r>
          </a:p>
          <a:p>
            <a:r>
              <a:rPr lang="en-US" dirty="0" err="1" smtClean="0">
                <a:latin typeface="Goudy Old Style" pitchFamily="18" charset="0"/>
              </a:rPr>
              <a:t>Paint.NET</a:t>
            </a:r>
            <a:endParaRPr lang="en-US" dirty="0" smtClean="0">
              <a:latin typeface="Goudy Old Style" pitchFamily="18" charset="0"/>
            </a:endParaRPr>
          </a:p>
          <a:p>
            <a:r>
              <a:rPr lang="en-US" dirty="0" err="1" smtClean="0">
                <a:latin typeface="Goudy Old Style" pitchFamily="18" charset="0"/>
              </a:rPr>
              <a:t>Inkscape</a:t>
            </a:r>
            <a:endParaRPr lang="en-US" dirty="0">
              <a:latin typeface="Goudy Old Style" pitchFamily="18" charset="0"/>
            </a:endParaRPr>
          </a:p>
          <a:p>
            <a:r>
              <a:rPr lang="en-US" dirty="0" err="1" smtClean="0">
                <a:latin typeface="Goudy Old Style" pitchFamily="18" charset="0"/>
              </a:rPr>
              <a:t>pixlr.com’s</a:t>
            </a:r>
            <a:r>
              <a:rPr lang="en-US" dirty="0" smtClean="0">
                <a:latin typeface="Goudy Old Style" pitchFamily="18" charset="0"/>
              </a:rPr>
              <a:t> online editor</a:t>
            </a:r>
          </a:p>
          <a:p>
            <a:r>
              <a:rPr lang="en-US" dirty="0" smtClean="0">
                <a:latin typeface="Goudy Old Style" pitchFamily="18" charset="0"/>
              </a:rPr>
              <a:t>Aviary “Phoenix” online editor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6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4" y="2380335"/>
            <a:ext cx="7237926" cy="315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Social Networking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6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0002"/>
            <a:ext cx="9144000" cy="53839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2"/>
          <p:cNvSpPr txBox="1">
            <a:spLocks/>
          </p:cNvSpPr>
          <p:nvPr/>
        </p:nvSpPr>
        <p:spPr>
          <a:xfrm>
            <a:off x="3048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85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Goudy Old Style" pitchFamily="18" charset="0"/>
              </a:rPr>
              <a:t>“</a:t>
            </a:r>
            <a:r>
              <a:rPr lang="en-US" sz="3600" dirty="0" err="1" smtClean="0">
                <a:latin typeface="Goudy Old Style" pitchFamily="18" charset="0"/>
              </a:rPr>
              <a:t>Rasmi</a:t>
            </a:r>
            <a:r>
              <a:rPr lang="en-US" sz="3600" dirty="0" smtClean="0">
                <a:latin typeface="Goudy Old Style" pitchFamily="18" charset="0"/>
              </a:rPr>
              <a:t>, what are you doing? We already know how to use </a:t>
            </a:r>
            <a:r>
              <a:rPr lang="en-US" sz="3600" dirty="0" err="1" smtClean="0">
                <a:latin typeface="Goudy Old Style" pitchFamily="18" charset="0"/>
              </a:rPr>
              <a:t>Facebook</a:t>
            </a:r>
            <a:r>
              <a:rPr lang="en-US" sz="3600" dirty="0" smtClean="0">
                <a:latin typeface="Goudy Old Style" pitchFamily="18" charset="0"/>
              </a:rPr>
              <a:t> and Twitter.”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2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What is a Bulletin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Editor?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381000" y="2133600"/>
            <a:ext cx="8305800" cy="3352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Goudy Old Style" pitchFamily="18" charset="0"/>
              </a:rPr>
              <a:t>Promoters of Key Club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Goudy Old Style" pitchFamily="18" charset="0"/>
              </a:rPr>
              <a:t>Most creative officer position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Goudy Old Style" pitchFamily="18" charset="0"/>
              </a:rPr>
              <a:t>The news central of the club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>
              <a:latin typeface="Goudy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804855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33455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4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Goudy Old Style" pitchFamily="18" charset="0"/>
              </a:rPr>
              <a:t>… but wait, there’s more!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4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4" y="1947818"/>
            <a:ext cx="7237926" cy="315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Twitter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 smtClean="0">
                <a:solidFill>
                  <a:prstClr val="white"/>
                </a:solidFill>
              </a:rPr>
              <a:t>CNH | KEY CLUB</a:t>
            </a:r>
            <a:endParaRPr lang="en-US" sz="4000" dirty="0">
              <a:solidFill>
                <a:prstClr val="white"/>
              </a:solidFill>
            </a:endParaRPr>
          </a:p>
        </p:txBody>
      </p:sp>
      <p:pic>
        <p:nvPicPr>
          <p:cNvPr id="6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0002"/>
            <a:ext cx="9144000" cy="53839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2"/>
          <p:cNvSpPr txBox="1">
            <a:spLocks/>
          </p:cNvSpPr>
          <p:nvPr/>
        </p:nvSpPr>
        <p:spPr>
          <a:xfrm>
            <a:off x="3048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twitter.com/images/resources/twitter-bird-blue-on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971800"/>
            <a:ext cx="2857500" cy="28575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721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Making an account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Choose a simple, meaningful username.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@D99Nbees</a:t>
            </a:r>
          </a:p>
          <a:p>
            <a:r>
              <a:rPr lang="en-US" dirty="0" smtClean="0">
                <a:latin typeface="Goudy Old Style" pitchFamily="18" charset="0"/>
              </a:rPr>
              <a:t>Make a really, really strong password.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Try to generate a random string of characters.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Memorize it. Give it to no one.</a:t>
            </a:r>
          </a:p>
          <a:p>
            <a:pPr lvl="2"/>
            <a:r>
              <a:rPr lang="en-US" dirty="0" smtClean="0">
                <a:latin typeface="Goudy Old Style" pitchFamily="18" charset="0"/>
              </a:rPr>
              <a:t>To transfer accounts, change the password to something else, then transfer the account and change the email and phone number listed under Account Settings.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7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Purpose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Remind people about everything.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Events, meetings.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Dues that need to be paid.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Fundraisers</a:t>
            </a:r>
          </a:p>
          <a:p>
            <a:r>
              <a:rPr lang="en-US" sz="2800" dirty="0" smtClean="0">
                <a:latin typeface="Goudy Old Style" pitchFamily="18" charset="0"/>
              </a:rPr>
              <a:t>Keep people updated and keep in touch easily.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6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Goudy Old Style" pitchFamily="18" charset="0"/>
              </a:rPr>
              <a:t>“</a:t>
            </a:r>
            <a:r>
              <a:rPr lang="en-US" sz="3600" dirty="0" err="1" smtClean="0">
                <a:latin typeface="Goudy Old Style" pitchFamily="18" charset="0"/>
              </a:rPr>
              <a:t>Rasmi</a:t>
            </a:r>
            <a:r>
              <a:rPr lang="en-US" sz="3600" dirty="0" smtClean="0">
                <a:latin typeface="Goudy Old Style" pitchFamily="18" charset="0"/>
              </a:rPr>
              <a:t>, stop being silly. </a:t>
            </a:r>
            <a:r>
              <a:rPr lang="en-US" sz="3600" dirty="0" err="1" smtClean="0">
                <a:latin typeface="Goudy Old Style" pitchFamily="18" charset="0"/>
              </a:rPr>
              <a:t>Facbook</a:t>
            </a:r>
            <a:r>
              <a:rPr lang="en-US" sz="3600" dirty="0" smtClean="0">
                <a:latin typeface="Goudy Old Style" pitchFamily="18" charset="0"/>
              </a:rPr>
              <a:t> does all of this already.”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5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2438400"/>
            <a:ext cx="83058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Goudy Old Style" pitchFamily="18" charset="0"/>
              </a:rPr>
              <a:t>No really, there’s more.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1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Mass text messaging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People can opt to receive your tweets via text message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All they need is a phone with a texting plan.</a:t>
            </a:r>
          </a:p>
          <a:p>
            <a:pPr lvl="2"/>
            <a:r>
              <a:rPr lang="en-US" sz="2000" dirty="0" smtClean="0">
                <a:latin typeface="Goudy Old Style" pitchFamily="18" charset="0"/>
              </a:rPr>
              <a:t>No data plan.</a:t>
            </a:r>
          </a:p>
          <a:p>
            <a:pPr lvl="2"/>
            <a:r>
              <a:rPr lang="en-US" sz="2000" dirty="0" smtClean="0">
                <a:latin typeface="Goudy Old Style" pitchFamily="18" charset="0"/>
              </a:rPr>
              <a:t>No Twitter account.</a:t>
            </a:r>
          </a:p>
          <a:p>
            <a:r>
              <a:rPr lang="en-US" sz="2800" dirty="0" smtClean="0">
                <a:latin typeface="Goudy Old Style" pitchFamily="18" charset="0"/>
              </a:rPr>
              <a:t>Text </a:t>
            </a:r>
            <a:r>
              <a:rPr lang="en-US" b="1" dirty="0" smtClean="0">
                <a:latin typeface="Goudy Old Style" pitchFamily="18" charset="0"/>
              </a:rPr>
              <a:t>Follow D99Nbees </a:t>
            </a:r>
            <a:r>
              <a:rPr lang="en-US" sz="2800" dirty="0" smtClean="0">
                <a:latin typeface="Goudy Old Style" pitchFamily="18" charset="0"/>
              </a:rPr>
              <a:t>to </a:t>
            </a:r>
            <a:r>
              <a:rPr lang="en-US" b="1" dirty="0" smtClean="0">
                <a:latin typeface="Goudy Old Style" pitchFamily="18" charset="0"/>
              </a:rPr>
              <a:t>40404</a:t>
            </a:r>
          </a:p>
          <a:p>
            <a:r>
              <a:rPr lang="en-US" sz="2800" dirty="0" smtClean="0">
                <a:latin typeface="Goudy Old Style" pitchFamily="18" charset="0"/>
              </a:rPr>
              <a:t>Update anyone from any computer or </a:t>
            </a:r>
            <a:r>
              <a:rPr lang="en-US" sz="2800" dirty="0" err="1" smtClean="0">
                <a:latin typeface="Goudy Old Style" pitchFamily="18" charset="0"/>
              </a:rPr>
              <a:t>smartphone</a:t>
            </a:r>
            <a:r>
              <a:rPr lang="en-US" sz="2800" dirty="0" smtClean="0">
                <a:latin typeface="Goudy Old Style" pitchFamily="18" charset="0"/>
              </a:rPr>
              <a:t>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You can use your phone, too – just add your phone number under Account Settings &gt; Mobile.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3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More on usage…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Update people often.</a:t>
            </a:r>
            <a:endParaRPr lang="en-US" sz="2000" dirty="0" smtClean="0">
              <a:latin typeface="Goudy Old Style" pitchFamily="18" charset="0"/>
            </a:endParaRPr>
          </a:p>
          <a:p>
            <a:r>
              <a:rPr lang="en-US" sz="2800" dirty="0" smtClean="0">
                <a:latin typeface="Goudy Old Style" pitchFamily="18" charset="0"/>
              </a:rPr>
              <a:t>Keep your account secure.</a:t>
            </a:r>
            <a:endParaRPr lang="en-US" sz="2400" dirty="0" smtClean="0">
              <a:latin typeface="Goudy Old Style" pitchFamily="18" charset="0"/>
            </a:endParaRPr>
          </a:p>
          <a:p>
            <a:r>
              <a:rPr lang="en-US" dirty="0" smtClean="0">
                <a:latin typeface="Goudy Old Style" pitchFamily="18" charset="0"/>
              </a:rPr>
              <a:t>Be aware of your audience.</a:t>
            </a:r>
          </a:p>
          <a:p>
            <a:pPr lvl="1"/>
            <a:r>
              <a:rPr lang="en-US" dirty="0" smtClean="0">
                <a:latin typeface="Goudy Old Style" pitchFamily="18" charset="0"/>
              </a:rPr>
              <a:t>This is public on the web – don’t post anything that you wouldn’t want your mother to see.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3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4" y="1947818"/>
            <a:ext cx="7237926" cy="315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Facebook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 smtClean="0">
                <a:solidFill>
                  <a:prstClr val="white"/>
                </a:solidFill>
              </a:rPr>
              <a:t>CNH | KEY CLUB</a:t>
            </a:r>
            <a:endParaRPr lang="en-US" sz="4000" dirty="0">
              <a:solidFill>
                <a:prstClr val="white"/>
              </a:solidFill>
            </a:endParaRPr>
          </a:p>
        </p:txBody>
      </p:sp>
      <p:pic>
        <p:nvPicPr>
          <p:cNvPr id="6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0002"/>
            <a:ext cx="9144000" cy="53839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2"/>
          <p:cNvSpPr txBox="1">
            <a:spLocks/>
          </p:cNvSpPr>
          <p:nvPr/>
        </p:nvSpPr>
        <p:spPr>
          <a:xfrm>
            <a:off x="3048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3" name="Picture 12" descr="f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3429000"/>
            <a:ext cx="1333500" cy="1333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2093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Purpose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Again, </a:t>
            </a:r>
            <a:r>
              <a:rPr lang="en-US" sz="2800" dirty="0" err="1" smtClean="0">
                <a:latin typeface="Goudy Old Style" pitchFamily="18" charset="0"/>
              </a:rPr>
              <a:t>Facebook</a:t>
            </a:r>
            <a:r>
              <a:rPr lang="en-US" sz="2800" dirty="0" smtClean="0">
                <a:latin typeface="Goudy Old Style" pitchFamily="18" charset="0"/>
              </a:rPr>
              <a:t> is good for mass-announcements.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Event invitations and reminders.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Polls.</a:t>
            </a:r>
          </a:p>
          <a:p>
            <a:pPr lvl="1"/>
            <a:r>
              <a:rPr lang="en-US" sz="2400" dirty="0" smtClean="0">
                <a:latin typeface="Goudy Old Style" pitchFamily="18" charset="0"/>
              </a:rPr>
              <a:t>Sharing photos – submit these to Mark, too!</a:t>
            </a:r>
          </a:p>
          <a:p>
            <a:r>
              <a:rPr lang="en-US" sz="2800" dirty="0" smtClean="0">
                <a:latin typeface="Goudy Old Style" pitchFamily="18" charset="0"/>
              </a:rPr>
              <a:t>Don’t use </a:t>
            </a:r>
            <a:r>
              <a:rPr lang="en-US" sz="2800" dirty="0" err="1" smtClean="0">
                <a:latin typeface="Goudy Old Style" pitchFamily="18" charset="0"/>
              </a:rPr>
              <a:t>Facebook</a:t>
            </a:r>
            <a:r>
              <a:rPr lang="en-US" sz="2800" dirty="0" smtClean="0">
                <a:latin typeface="Goudy Old Style" pitchFamily="18" charset="0"/>
              </a:rPr>
              <a:t> for serious business.</a:t>
            </a:r>
          </a:p>
          <a:p>
            <a:r>
              <a:rPr lang="en-US" sz="2800" dirty="0" smtClean="0">
                <a:latin typeface="Goudy Old Style" pitchFamily="18" charset="0"/>
              </a:rPr>
              <a:t>Remember, your name is still attached to your </a:t>
            </a:r>
            <a:r>
              <a:rPr lang="en-US" sz="2800" dirty="0" err="1" smtClean="0">
                <a:latin typeface="Goudy Old Style" pitchFamily="18" charset="0"/>
              </a:rPr>
              <a:t>Facebook</a:t>
            </a:r>
            <a:r>
              <a:rPr lang="en-US" sz="2800" dirty="0" smtClean="0">
                <a:latin typeface="Goudy Old Style" pitchFamily="18" charset="0"/>
              </a:rPr>
              <a:t> account.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6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What do Bulletin Editors do?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228600" y="1575582"/>
            <a:ext cx="8675687" cy="47500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noProof="0" dirty="0" smtClean="0">
                <a:latin typeface="Goudy Old Style" pitchFamily="18" charset="0"/>
              </a:rPr>
              <a:t>Create </a:t>
            </a:r>
            <a:r>
              <a:rPr lang="en-US" sz="2500" noProof="0" dirty="0" smtClean="0">
                <a:latin typeface="Goudy Old Style" pitchFamily="18" charset="0"/>
              </a:rPr>
              <a:t>newsletters</a:t>
            </a:r>
            <a:endParaRPr lang="en-US" sz="2500" noProof="0" dirty="0" smtClean="0">
              <a:latin typeface="Goudy Old Style" pitchFamily="18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>
                <a:latin typeface="Goudy Old Style" pitchFamily="18" charset="0"/>
              </a:rPr>
              <a:t>Submit Articles and </a:t>
            </a:r>
            <a:r>
              <a:rPr lang="en-US" sz="2500" dirty="0" smtClean="0">
                <a:latin typeface="Goudy Old Style" pitchFamily="18" charset="0"/>
              </a:rPr>
              <a:t>Visuals to </a:t>
            </a:r>
            <a:r>
              <a:rPr lang="en-US" sz="2500" dirty="0" err="1" smtClean="0">
                <a:latin typeface="Goudy Old Style" pitchFamily="18" charset="0"/>
              </a:rPr>
              <a:t>cnhkeyc</a:t>
            </a:r>
            <a:r>
              <a:rPr lang="en-US" sz="2500" dirty="0" err="1" smtClean="0">
                <a:latin typeface="Goudy Old Style" pitchFamily="18" charset="0"/>
              </a:rPr>
              <a:t>lub.org</a:t>
            </a:r>
            <a:endParaRPr lang="en-US" sz="2500" noProof="0" dirty="0" smtClean="0">
              <a:latin typeface="Goudy Old Style" pitchFamily="18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>
                <a:latin typeface="Goudy Old Style" pitchFamily="18" charset="0"/>
              </a:rPr>
              <a:t>Design flyers and posters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>
                <a:latin typeface="Goudy Old Style" pitchFamily="18" charset="0"/>
              </a:rPr>
              <a:t>Take pictures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>
                <a:latin typeface="Goudy Old Style" pitchFamily="18" charset="0"/>
              </a:rPr>
              <a:t>Manage a club website (optional)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>
                <a:latin typeface="Goudy Old Style" pitchFamily="18" charset="0"/>
              </a:rPr>
              <a:t>Publicize Key Club around your school and your community</a:t>
            </a:r>
            <a:r>
              <a:rPr lang="en-US" sz="2500" dirty="0" smtClean="0">
                <a:latin typeface="Goudy Old Style" pitchFamily="18" charset="0"/>
              </a:rPr>
              <a:t>!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500" dirty="0" smtClean="0">
                <a:latin typeface="Goudy Old Style" pitchFamily="18" charset="0"/>
              </a:rPr>
              <a:t>Websites and newsletters make it easy to share meeting dates, event dates, ideas, awards, scholarships, birthdays, division news, and more with your fellow members!</a:t>
            </a:r>
            <a:endParaRPr lang="en-US" sz="2500" dirty="0" smtClean="0">
              <a:latin typeface="Goudy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0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Century Gothic" pitchFamily="34" charset="0"/>
              </a:rPr>
              <a:t>General management</a:t>
            </a:r>
            <a:endParaRPr lang="en-US" sz="3600" dirty="0">
              <a:latin typeface="Century Gothic" pitchFamily="34" charset="0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oudy Old Style" pitchFamily="18" charset="0"/>
              </a:rPr>
              <a:t>You should be the sole administrator of your group.</a:t>
            </a:r>
          </a:p>
          <a:p>
            <a:r>
              <a:rPr lang="en-US" sz="2800" dirty="0" smtClean="0">
                <a:latin typeface="Goudy Old Style" pitchFamily="18" charset="0"/>
              </a:rPr>
              <a:t>No need to worry about which email address controls which group – group control is easily transferrable to different people (if you’re in charge)</a:t>
            </a:r>
            <a:r>
              <a:rPr lang="en-US" sz="2800" dirty="0" smtClean="0">
                <a:latin typeface="Goudy Old Style" pitchFamily="18" charset="0"/>
              </a:rPr>
              <a:t>.</a:t>
            </a:r>
          </a:p>
          <a:p>
            <a:r>
              <a:rPr lang="en-US" sz="2800" dirty="0" smtClean="0">
                <a:latin typeface="Goudy Old Style" pitchFamily="18" charset="0"/>
              </a:rPr>
              <a:t>Also send information out via email for those who don’t have Facebook (your advisors, perhaps).</a:t>
            </a:r>
            <a:endParaRPr lang="en-US" sz="2800" dirty="0" smtClean="0">
              <a:latin typeface="Goudy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2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52401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CNH | KEY CLUB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90600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9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3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3733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2800" dirty="0" smtClean="0">
              <a:latin typeface="Goudy Old Style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Century Gothic" pitchFamily="34" charset="0"/>
              </a:rPr>
              <a:t>Questions?</a:t>
            </a:r>
          </a:p>
          <a:p>
            <a:pPr algn="ctr">
              <a:buNone/>
            </a:pPr>
            <a:endParaRPr lang="en-US" sz="2800" dirty="0" smtClean="0">
              <a:latin typeface="Goudy Old Style" pitchFamily="18" charset="0"/>
            </a:endParaRPr>
          </a:p>
          <a:p>
            <a:pPr algn="ctr">
              <a:buNone/>
            </a:pPr>
            <a:endParaRPr lang="en-US" sz="2800" dirty="0" smtClean="0">
              <a:latin typeface="Goudy Old Style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Goudy Old Style" pitchFamily="18" charset="0"/>
              </a:rPr>
              <a:t>Rasmi Elasmar</a:t>
            </a:r>
          </a:p>
          <a:p>
            <a:pPr algn="ctr">
              <a:buNone/>
            </a:pPr>
            <a:r>
              <a:rPr lang="en-US" sz="2800" dirty="0" smtClean="0">
                <a:latin typeface="Goudy Old Style" pitchFamily="18" charset="0"/>
              </a:rPr>
              <a:t>cnhkc.dte1213@gmail.com</a:t>
            </a:r>
          </a:p>
          <a:p>
            <a:pPr algn="ctr">
              <a:buNone/>
            </a:pPr>
            <a:endParaRPr lang="en-US" sz="2800" dirty="0" smtClean="0">
              <a:latin typeface="Goudy Old Style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Goudy Old Style" pitchFamily="18" charset="0"/>
              </a:rPr>
              <a:t>Mark </a:t>
            </a:r>
            <a:r>
              <a:rPr lang="en-US" sz="2800" b="1" dirty="0" err="1" smtClean="0">
                <a:latin typeface="Goudy Old Style" pitchFamily="18" charset="0"/>
              </a:rPr>
              <a:t>Ubongen</a:t>
            </a:r>
            <a:endParaRPr lang="en-US" sz="2800" b="1" dirty="0" smtClean="0">
              <a:latin typeface="Goudy Old Style" pitchFamily="18" charset="0"/>
            </a:endParaRPr>
          </a:p>
          <a:p>
            <a:pPr algn="ctr">
              <a:buNone/>
            </a:pPr>
            <a:r>
              <a:rPr lang="en-US" sz="2800" dirty="0" err="1" smtClean="0">
                <a:latin typeface="Goudy Old Style" pitchFamily="18" charset="0"/>
              </a:rPr>
              <a:t>cnhkc.dne@gmail.com</a:t>
            </a:r>
            <a:endParaRPr lang="en-US" sz="2800" dirty="0">
              <a:latin typeface="Goudy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2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What do Historians do?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410307" y="1575582"/>
            <a:ext cx="8305800" cy="42251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Goudy Old Style" pitchFamily="18" charset="0"/>
              </a:rPr>
              <a:t>Take MORE pictures at events and meetings.	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Goudy Old Style" pitchFamily="18" charset="0"/>
              </a:rPr>
              <a:t>Create a scrapbook that contains anything relevant to the </a:t>
            </a:r>
            <a:r>
              <a:rPr lang="en-US" sz="3200" dirty="0" smtClean="0">
                <a:latin typeface="Goudy Old Style" pitchFamily="18" charset="0"/>
              </a:rPr>
              <a:t>current year</a:t>
            </a:r>
            <a:r>
              <a:rPr lang="en-US" sz="3200" dirty="0" smtClean="0">
                <a:latin typeface="Goudy Old Style" pitchFamily="18" charset="0"/>
              </a:rPr>
              <a:t>: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Goudy Old Style" pitchFamily="18" charset="0"/>
              </a:rPr>
              <a:t>Separate it </a:t>
            </a:r>
            <a:r>
              <a:rPr lang="en-US" dirty="0">
                <a:latin typeface="Goudy Old Style" pitchFamily="18" charset="0"/>
              </a:rPr>
              <a:t>into these categories: Service to School, Service to </a:t>
            </a:r>
            <a:r>
              <a:rPr lang="en-US" dirty="0" smtClean="0">
                <a:latin typeface="Goudy Old Style" pitchFamily="18" charset="0"/>
              </a:rPr>
              <a:t>Community</a:t>
            </a:r>
            <a:r>
              <a:rPr lang="en-US" dirty="0">
                <a:latin typeface="Goudy Old Style" pitchFamily="18" charset="0"/>
              </a:rPr>
              <a:t>, Fundraising Projects, Assistance to Kiwanis Projects</a:t>
            </a:r>
            <a:r>
              <a:rPr lang="en-US" dirty="0" smtClean="0">
                <a:latin typeface="Goudy Old Style" pitchFamily="18" charset="0"/>
              </a:rPr>
              <a:t>, </a:t>
            </a:r>
            <a:r>
              <a:rPr lang="en-US" dirty="0">
                <a:latin typeface="Goudy Old Style" pitchFamily="18" charset="0"/>
              </a:rPr>
              <a:t>Major Emphasis Involvement, Miscellaneous</a:t>
            </a:r>
            <a:endParaRPr lang="en-US" dirty="0" smtClean="0">
              <a:latin typeface="Goudy Old Style" pitchFamily="18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Goudy Old Style" pitchFamily="18" charset="0"/>
              </a:rPr>
              <a:t>Submit it </a:t>
            </a:r>
            <a:r>
              <a:rPr lang="en-US" sz="3200" dirty="0" smtClean="0">
                <a:latin typeface="Goudy Old Style" pitchFamily="18" charset="0"/>
              </a:rPr>
              <a:t>by </a:t>
            </a:r>
            <a:r>
              <a:rPr lang="en-US" sz="3200" dirty="0" smtClean="0">
                <a:latin typeface="Goudy Old Style" pitchFamily="18" charset="0"/>
              </a:rPr>
              <a:t>next DCON!</a:t>
            </a:r>
            <a:endParaRPr lang="en-US" sz="3200" dirty="0" smtClean="0">
              <a:latin typeface="Goudy Old Style" pitchFamily="18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Goudy Old Style" pitchFamily="18" charset="0"/>
              </a:rPr>
              <a:t>Traditional = book form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Goudy Old Style" pitchFamily="18" charset="0"/>
              </a:rPr>
              <a:t>Non-traditional = </a:t>
            </a:r>
            <a:r>
              <a:rPr lang="en-US" sz="3200" dirty="0" err="1" smtClean="0">
                <a:latin typeface="Goudy Old Style" pitchFamily="18" charset="0"/>
              </a:rPr>
              <a:t>ferris</a:t>
            </a:r>
            <a:r>
              <a:rPr lang="en-US" sz="3200" dirty="0" smtClean="0">
                <a:latin typeface="Goudy Old Style" pitchFamily="18" charset="0"/>
              </a:rPr>
              <a:t> wheel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noProof="0" dirty="0" smtClean="0">
              <a:latin typeface="Goudy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1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Taking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Pictures: The Right Way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410306" y="1955408"/>
            <a:ext cx="8733693" cy="37982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Goudy Old Style" pitchFamily="18" charset="0"/>
              </a:rPr>
              <a:t>Always have a camera ready at </a:t>
            </a:r>
            <a:r>
              <a:rPr lang="en-US" sz="2800" u="sng" dirty="0" smtClean="0">
                <a:latin typeface="Goudy Old Style" pitchFamily="18" charset="0"/>
              </a:rPr>
              <a:t>every</a:t>
            </a:r>
            <a:r>
              <a:rPr lang="en-US" sz="2800" dirty="0" smtClean="0">
                <a:latin typeface="Goudy Old Style" pitchFamily="18" charset="0"/>
              </a:rPr>
              <a:t> event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Goudy Old Style" pitchFamily="18" charset="0"/>
              </a:rPr>
              <a:t>If not, improvise! </a:t>
            </a:r>
            <a:r>
              <a:rPr lang="en-US" sz="2800" dirty="0" err="1" smtClean="0">
                <a:latin typeface="Goudy Old Style" pitchFamily="18" charset="0"/>
              </a:rPr>
              <a:t>Cellphone</a:t>
            </a:r>
            <a:r>
              <a:rPr lang="en-US" sz="2800" dirty="0" smtClean="0">
                <a:latin typeface="Goudy Old Style" pitchFamily="18" charset="0"/>
              </a:rPr>
              <a:t> cameras are decent nowadays.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Goudy Old Style" pitchFamily="18" charset="0"/>
              </a:rPr>
              <a:t>At a club level, you can take any type of </a:t>
            </a:r>
            <a:r>
              <a:rPr lang="en-US" sz="2800" dirty="0" smtClean="0">
                <a:latin typeface="Goudy Old Style" pitchFamily="18" charset="0"/>
              </a:rPr>
              <a:t>pictures, but focus on service!</a:t>
            </a:r>
            <a:endParaRPr lang="en-US" sz="2800" dirty="0" smtClean="0">
              <a:latin typeface="Goudy Old Style" pitchFamily="18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Goudy Old Style" pitchFamily="18" charset="0"/>
              </a:rPr>
              <a:t>At a district level, you must take pictures of service.</a:t>
            </a:r>
            <a:br>
              <a:rPr lang="en-US" sz="2800" dirty="0" smtClean="0">
                <a:latin typeface="Goudy Old Style" pitchFamily="18" charset="0"/>
              </a:rPr>
            </a:br>
            <a:endParaRPr lang="en-US" sz="2800" dirty="0" smtClean="0">
              <a:latin typeface="Goudy Old Style" pitchFamily="18" charset="0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Goudy Old Style" pitchFamily="18" charset="0"/>
              </a:rPr>
              <a:t>For the next slide, say whether it’s appropriate or not.</a:t>
            </a:r>
          </a:p>
        </p:txBody>
      </p:sp>
      <p:sp>
        <p:nvSpPr>
          <p:cNvPr id="15" name="Oval 14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5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Is it appropriate?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12" name="Picture 11" descr="D25W_CS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2541010" y="2246777"/>
            <a:ext cx="3934658" cy="2950994"/>
          </a:xfrm>
          <a:prstGeom prst="rect">
            <a:avLst/>
          </a:prstGeom>
        </p:spPr>
      </p:pic>
      <p:pic>
        <p:nvPicPr>
          <p:cNvPr id="15" name="Picture 14" descr="248261_10150211340068768_710073767_7300718_7877868_n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26243" y="1799010"/>
            <a:ext cx="5848074" cy="3890593"/>
          </a:xfrm>
          <a:prstGeom prst="rect">
            <a:avLst/>
          </a:prstGeom>
        </p:spPr>
      </p:pic>
      <p:pic>
        <p:nvPicPr>
          <p:cNvPr id="16" name="Picture 15" descr="D35E_R4L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59667" y="1799010"/>
            <a:ext cx="5714650" cy="3737429"/>
          </a:xfrm>
          <a:prstGeom prst="rect">
            <a:avLst/>
          </a:prstGeom>
        </p:spPr>
      </p:pic>
      <p:pic>
        <p:nvPicPr>
          <p:cNvPr id="11" name="Picture 10" descr="268119_2168087931450_1524250941_32295601_6892323_n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626243" y="2068388"/>
            <a:ext cx="5578618" cy="3137973"/>
          </a:xfrm>
          <a:prstGeom prst="rect">
            <a:avLst/>
          </a:prstGeom>
        </p:spPr>
      </p:pic>
      <p:pic>
        <p:nvPicPr>
          <p:cNvPr id="17" name="Picture 16" descr="D08_KCU_02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944500" y="1834674"/>
            <a:ext cx="4935686" cy="3701765"/>
          </a:xfrm>
          <a:prstGeom prst="rect">
            <a:avLst/>
          </a:prstGeom>
        </p:spPr>
      </p:pic>
      <p:pic>
        <p:nvPicPr>
          <p:cNvPr id="1026" name="Picture 2" descr="http://a4.sphotos.ak.fbcdn.net/hphotos-ak-snc6/268321_10150244312588768_710073767_7556528_4286211_n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61167" y="1834673"/>
            <a:ext cx="2766041" cy="370176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626243" y="5504937"/>
            <a:ext cx="584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-Picture courtesy of D35E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26243" y="5574268"/>
            <a:ext cx="584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-Picture courtesy of D8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8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have pictures, what now?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304800" y="1620129"/>
            <a:ext cx="8124094" cy="41710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You can now send your pictures to your respective Lt. Governor and Division News Editor.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Keep the images to a minimum. Choose 5 of your best photos per event and make sure the file size is </a:t>
            </a:r>
            <a:r>
              <a:rPr lang="en-US" sz="2400" dirty="0" smtClean="0">
                <a:latin typeface="Goudy Old Style" pitchFamily="18" charset="0"/>
              </a:rPr>
              <a:t>reasonable!</a:t>
            </a:r>
            <a:endParaRPr lang="en-US" sz="2400" dirty="0" smtClean="0">
              <a:latin typeface="Goudy Old Style" pitchFamily="18" charset="0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Your Lt. Governor will filter them and send them to the district.</a:t>
            </a:r>
            <a:br>
              <a:rPr lang="en-US" sz="2400" dirty="0" smtClean="0">
                <a:latin typeface="Goudy Old Style" pitchFamily="18" charset="0"/>
              </a:rPr>
            </a:br>
            <a:r>
              <a:rPr lang="en-US" sz="2400" dirty="0" smtClean="0">
                <a:latin typeface="Goudy Old Style" pitchFamily="18" charset="0"/>
              </a:rPr>
              <a:t>Your Division News Editor will use them in the division newsletters.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The district needs all photos and newsletters by the 20</a:t>
            </a:r>
            <a:r>
              <a:rPr lang="en-US" sz="2400" baseline="30000" dirty="0" smtClean="0">
                <a:latin typeface="Goudy Old Style" pitchFamily="18" charset="0"/>
              </a:rPr>
              <a:t>th</a:t>
            </a:r>
            <a:r>
              <a:rPr lang="en-US" sz="2400" dirty="0" smtClean="0">
                <a:latin typeface="Goudy Old Style" pitchFamily="18" charset="0"/>
              </a:rPr>
              <a:t> of every month so turn in your pictures every 10</a:t>
            </a:r>
            <a:r>
              <a:rPr lang="en-US" sz="2400" baseline="30000" dirty="0" smtClean="0">
                <a:latin typeface="Goudy Old Style" pitchFamily="18" charset="0"/>
              </a:rPr>
              <a:t>th</a:t>
            </a:r>
            <a:r>
              <a:rPr lang="en-US" sz="2400" dirty="0" smtClean="0">
                <a:latin typeface="Goudy Old Style" pitchFamily="18" charset="0"/>
              </a:rPr>
              <a:t> of the month!</a:t>
            </a:r>
          </a:p>
        </p:txBody>
      </p:sp>
      <p:sp>
        <p:nvSpPr>
          <p:cNvPr id="9" name="Oval 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3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Articles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410306" y="1533085"/>
            <a:ext cx="8124094" cy="41710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latin typeface="Goudy Old Style" pitchFamily="18" charset="0"/>
              </a:rPr>
              <a:t>Did you go to a fun Key Club event and want to write about your experience? Want to be heard all across the entire California-Nevada-Hawaii District?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latin typeface="Goudy Old Style" pitchFamily="18" charset="0"/>
              </a:rPr>
              <a:t>Submit one </a:t>
            </a:r>
            <a:r>
              <a:rPr lang="en-US" sz="2300" dirty="0" smtClean="0">
                <a:latin typeface="Goudy Old Style" pitchFamily="18" charset="0"/>
              </a:rPr>
              <a:t>online at </a:t>
            </a:r>
            <a:r>
              <a:rPr lang="en-US" sz="2300" dirty="0" err="1" smtClean="0">
                <a:latin typeface="Goudy Old Style" pitchFamily="18" charset="0"/>
              </a:rPr>
              <a:t>cnhkeyclub.org</a:t>
            </a:r>
            <a:endParaRPr lang="en-US" sz="2300" dirty="0" smtClean="0">
              <a:latin typeface="Goudy Old Style" pitchFamily="18" charset="0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latin typeface="Goudy Old Style" pitchFamily="18" charset="0"/>
              </a:rPr>
              <a:t>Write </a:t>
            </a:r>
            <a:r>
              <a:rPr lang="en-US" sz="2300" dirty="0" smtClean="0">
                <a:latin typeface="Goudy Old Style" pitchFamily="18" charset="0"/>
              </a:rPr>
              <a:t>an article using the template found on the CNH Website </a:t>
            </a:r>
            <a:r>
              <a:rPr lang="en-US" sz="2300" dirty="0" smtClean="0">
                <a:latin typeface="Goudy Old Style" pitchFamily="18" charset="0"/>
              </a:rPr>
              <a:t>(</a:t>
            </a:r>
            <a:r>
              <a:rPr lang="en-US" sz="2300" dirty="0" smtClean="0">
                <a:latin typeface="Goudy Old Style" pitchFamily="18" charset="0"/>
                <a:hlinkClick r:id="rId3"/>
              </a:rPr>
              <a:t>cnhkeyclub.org</a:t>
            </a:r>
            <a:r>
              <a:rPr lang="en-US" sz="2300" dirty="0" smtClean="0">
                <a:latin typeface="Goudy Old Style" pitchFamily="18" charset="0"/>
              </a:rPr>
              <a:t>) under News&gt;CNH District Newsletter and email it to </a:t>
            </a:r>
            <a:r>
              <a:rPr lang="en-US" sz="2300" dirty="0" smtClean="0">
                <a:latin typeface="Goudy Old Style" pitchFamily="18" charset="0"/>
                <a:hlinkClick r:id="rId4"/>
              </a:rPr>
              <a:t>cnharticle@gmail.com</a:t>
            </a:r>
            <a:endParaRPr lang="en-US" sz="2300" dirty="0" smtClean="0">
              <a:latin typeface="Goudy Old Style" pitchFamily="18" charset="0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latin typeface="Goudy Old Style" pitchFamily="18" charset="0"/>
              </a:rPr>
              <a:t>Visuals at </a:t>
            </a:r>
            <a:r>
              <a:rPr lang="en-US" sz="2300" dirty="0">
                <a:latin typeface="Goudy Old Style"/>
                <a:cs typeface="Goudy Old Style"/>
                <a:hlinkClick r:id="rId5"/>
              </a:rPr>
              <a:t>cnhvisuals@gmail.com</a:t>
            </a:r>
            <a:r>
              <a:rPr lang="en-US" sz="2300" dirty="0">
                <a:latin typeface="Goudy Old Style"/>
                <a:cs typeface="Goudy Old Style"/>
              </a:rPr>
              <a:t> </a:t>
            </a:r>
            <a:endParaRPr lang="en-US" sz="2300" dirty="0" smtClean="0">
              <a:latin typeface="Goudy Old Style"/>
              <a:cs typeface="Goudy Old Style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latin typeface="Goudy Old Style" pitchFamily="18" charset="0"/>
              </a:rPr>
              <a:t>Be sure to put D## [School] – [Topic] as your subject line and D##_[Initials]_[</a:t>
            </a:r>
            <a:r>
              <a:rPr lang="en-US" sz="2300" dirty="0" err="1" smtClean="0">
                <a:latin typeface="Goudy Old Style" pitchFamily="18" charset="0"/>
              </a:rPr>
              <a:t>MonthDigits</a:t>
            </a:r>
            <a:r>
              <a:rPr lang="en-US" sz="2300" dirty="0" smtClean="0">
                <a:latin typeface="Goudy Old Style" pitchFamily="18" charset="0"/>
              </a:rPr>
              <a:t>] as your filename.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u="sng" dirty="0" smtClean="0">
                <a:latin typeface="Goudy Old Style" pitchFamily="18" charset="0"/>
              </a:rPr>
              <a:t>Anyone</a:t>
            </a:r>
            <a:r>
              <a:rPr lang="en-US" sz="2300" dirty="0" smtClean="0">
                <a:latin typeface="Goudy Old Style" pitchFamily="18" charset="0"/>
              </a:rPr>
              <a:t> can write an article.</a:t>
            </a:r>
          </a:p>
        </p:txBody>
      </p:sp>
      <p:sp>
        <p:nvSpPr>
          <p:cNvPr id="9" name="Oval 8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5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575582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836" y="152401"/>
            <a:ext cx="3485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K E Y  C L U B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1268" name="Picture 4" descr="http://www.keyclub.org/Libraries/design_elements/Template_KeyClub_White_pencil_graphic.sflb.ashx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60287"/>
            <a:ext cx="9144000" cy="5383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 txBox="1">
            <a:spLocks/>
          </p:cNvSpPr>
          <p:nvPr/>
        </p:nvSpPr>
        <p:spPr>
          <a:xfrm>
            <a:off x="304800" y="827178"/>
            <a:ext cx="8229600" cy="7484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Newsletters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228600" y="1596316"/>
            <a:ext cx="5002236" cy="40303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A newsletter is generally a news magazine that keeps your club members updated on Key Club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You can incorporate more than just news, such as upcoming events or member of the month or even useful tips!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Goudy Old Style" pitchFamily="18" charset="0"/>
              </a:rPr>
              <a:t>Newsletters should follow the Graphic </a:t>
            </a:r>
            <a:r>
              <a:rPr lang="en-US" sz="2400" dirty="0" smtClean="0">
                <a:latin typeface="Goudy Old Style" pitchFamily="18" charset="0"/>
              </a:rPr>
              <a:t>Standards</a:t>
            </a:r>
            <a:endParaRPr lang="en-US" sz="2400" dirty="0" smtClean="0">
              <a:latin typeface="Goudy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1624" y="1575582"/>
            <a:ext cx="3570159" cy="434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8077200" y="5791200"/>
            <a:ext cx="1066800" cy="1066800"/>
          </a:xfrm>
          <a:prstGeom prst="ellipse">
            <a:avLst/>
          </a:prstGeom>
          <a:solidFill>
            <a:schemeClr val="bg1"/>
          </a:solidFill>
          <a:ln>
            <a:solidFill>
              <a:srgbClr val="009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0198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28600" y="6172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entury Gothic" pitchFamily="34" charset="0"/>
              </a:rPr>
              <a:t>DCON 2013</a:t>
            </a:r>
            <a:endParaRPr lang="en-US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80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ey Club Template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3F9C53"/>
      </a:accent1>
      <a:accent2>
        <a:srgbClr val="BED600"/>
      </a:accent2>
      <a:accent3>
        <a:srgbClr val="A71930"/>
      </a:accent3>
      <a:accent4>
        <a:srgbClr val="E37222"/>
      </a:accent4>
      <a:accent5>
        <a:srgbClr val="002F5F"/>
      </a:accent5>
      <a:accent6>
        <a:srgbClr val="0039A6"/>
      </a:accent6>
      <a:hlink>
        <a:srgbClr val="0098C3"/>
      </a:hlink>
      <a:folHlink>
        <a:srgbClr val="98864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1217</Words>
  <Application>Microsoft Macintosh PowerPoint</Application>
  <PresentationFormat>On-screen Show (4:3)</PresentationFormat>
  <Paragraphs>217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Editors, Webmasters, and Historians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Graphic Standards</vt:lpstr>
      <vt:lpstr>Graphic Standards</vt:lpstr>
      <vt:lpstr>Graphic Standards</vt:lpstr>
      <vt:lpstr>Earlier-promised font-related goodness</vt:lpstr>
      <vt:lpstr>Programs</vt:lpstr>
      <vt:lpstr>PowerPoint Presentation</vt:lpstr>
      <vt:lpstr>PowerPoint Presentation</vt:lpstr>
      <vt:lpstr>PowerPoint Presentation</vt:lpstr>
      <vt:lpstr>PowerPoint Presentation</vt:lpstr>
      <vt:lpstr>Making an account</vt:lpstr>
      <vt:lpstr>Purpose</vt:lpstr>
      <vt:lpstr>PowerPoint Presentation</vt:lpstr>
      <vt:lpstr>PowerPoint Presentation</vt:lpstr>
      <vt:lpstr>Mass text messaging</vt:lpstr>
      <vt:lpstr>More on usage…</vt:lpstr>
      <vt:lpstr>PowerPoint Presentation</vt:lpstr>
      <vt:lpstr>Purpose</vt:lpstr>
      <vt:lpstr>General management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News</dc:title>
  <dc:creator>User</dc:creator>
  <cp:lastModifiedBy>Rasmi Elasmar</cp:lastModifiedBy>
  <cp:revision>87</cp:revision>
  <dcterms:created xsi:type="dcterms:W3CDTF">2011-05-25T22:12:30Z</dcterms:created>
  <dcterms:modified xsi:type="dcterms:W3CDTF">2013-03-20T12:22:34Z</dcterms:modified>
</cp:coreProperties>
</file>