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74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00"/>
    <a:srgbClr val="013874"/>
    <a:srgbClr val="C4122F"/>
    <a:srgbClr val="002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96" autoAdjust="0"/>
    <p:restoredTop sz="92540" autoAdjust="0"/>
  </p:normalViewPr>
  <p:slideViewPr>
    <p:cSldViewPr>
      <p:cViewPr>
        <p:scale>
          <a:sx n="70" d="100"/>
          <a:sy n="70" d="100"/>
        </p:scale>
        <p:origin x="-138" y="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984C63-F6F3-43FE-A7AD-F79F43976B3A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B84822-48D6-4BED-B16A-9485467F5E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630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0539D-353F-4F84-9709-A896C49AE3A4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9E5B3-3F26-498D-B304-668140B16C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93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sz="4800"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410464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752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entagon 9"/>
          <p:cNvSpPr/>
          <p:nvPr userDrawn="1"/>
        </p:nvSpPr>
        <p:spPr>
          <a:xfrm>
            <a:off x="0" y="1066800"/>
            <a:ext cx="9144000" cy="457200"/>
          </a:xfrm>
          <a:prstGeom prst="homePlate">
            <a:avLst>
              <a:gd name="adj" fmla="val 96877"/>
            </a:avLst>
          </a:prstGeom>
          <a:solidFill>
            <a:srgbClr val="FFF200"/>
          </a:solidFill>
          <a:ln>
            <a:solidFill>
              <a:srgbClr val="FFF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514600" y="152400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  <a:latin typeface="Century Gothic" pitchFamily="34" charset="0"/>
              </a:rPr>
              <a:t>C N H   |</a:t>
            </a:r>
            <a:r>
              <a:rPr lang="en-US" sz="4400" b="1" baseline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Century Gothic" pitchFamily="34" charset="0"/>
              </a:rPr>
              <a:t>K E Y  C L U B</a:t>
            </a:r>
            <a:endParaRPr lang="en-US" sz="4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905000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09800" y="6172200"/>
            <a:ext cx="6553200" cy="69215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Updated 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by:  District Governor Alyssa </a:t>
            </a:r>
            <a:r>
              <a:rPr lang="en-US" sz="1300" baseline="0" dirty="0" err="1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Yocom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California-Nevada-Hawaii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</a:t>
            </a: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District</a:t>
            </a:r>
          </a:p>
          <a:p>
            <a:pPr>
              <a:defRPr/>
            </a:pP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February 2013</a:t>
            </a:r>
            <a:endParaRPr lang="en-US" sz="1300" dirty="0" smtClean="0">
              <a:solidFill>
                <a:srgbClr val="FFFFFF"/>
              </a:solidFill>
              <a:latin typeface="Goudy Old Style" charset="0"/>
              <a:cs typeface="Goudy Old Style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3B3B3B"/>
              </a:clrFrom>
              <a:clrTo>
                <a:srgbClr val="3B3B3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198235"/>
            <a:ext cx="672084" cy="64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Subtitle 2"/>
          <p:cNvSpPr txBox="1">
            <a:spLocks/>
          </p:cNvSpPr>
          <p:nvPr userDrawn="1"/>
        </p:nvSpPr>
        <p:spPr>
          <a:xfrm>
            <a:off x="1371600" y="4648200"/>
            <a:ext cx="6400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entury Gothic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/>
              <a:t>Presented by:</a:t>
            </a:r>
            <a:endParaRPr lang="en-US" sz="1400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748284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200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</p:spTree>
    <p:extLst>
      <p:ext uri="{BB962C8B-B14F-4D97-AF65-F5344CB8AC3E}">
        <p14:creationId xmlns:p14="http://schemas.microsoft.com/office/powerpoint/2010/main" val="807036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3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10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04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228600" y="1447800"/>
            <a:ext cx="228600" cy="47244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8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 President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990600"/>
            <a:ext cx="9144000" cy="457200"/>
            <a:chOff x="0" y="990600"/>
            <a:chExt cx="9144000" cy="457200"/>
          </a:xfrm>
          <a:solidFill>
            <a:schemeClr val="bg1"/>
          </a:solidFill>
        </p:grpSpPr>
        <p:sp>
          <p:nvSpPr>
            <p:cNvPr id="18" name="Rectangle 17"/>
            <p:cNvSpPr/>
            <p:nvPr userDrawn="1"/>
          </p:nvSpPr>
          <p:spPr>
            <a:xfrm>
              <a:off x="8686800" y="1219200"/>
              <a:ext cx="457200" cy="228600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Pentagon 16"/>
            <p:cNvSpPr/>
            <p:nvPr userDrawn="1"/>
          </p:nvSpPr>
          <p:spPr>
            <a:xfrm>
              <a:off x="0" y="990600"/>
              <a:ext cx="9144000" cy="457200"/>
            </a:xfrm>
            <a:prstGeom prst="homePlate">
              <a:avLst>
                <a:gd name="adj" fmla="val 101163"/>
              </a:avLst>
            </a:prstGeom>
            <a:grpFill/>
            <a:ln>
              <a:solidFill>
                <a:schemeClr val="bg1"/>
              </a:solidFill>
            </a:ln>
            <a:effectLst>
              <a:outerShdw blurRad="50800" dist="50800" dir="5400000" algn="ctr" rotWithShape="0">
                <a:schemeClr val="tx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/>
        <p:txBody>
          <a:bodyPr/>
          <a:lstStyle>
            <a:lvl1pPr>
              <a:defRPr b="1">
                <a:latin typeface="Century Gothic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200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212452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228600" y="457200"/>
            <a:ext cx="228600" cy="5715000"/>
          </a:xfrm>
          <a:prstGeom prst="rect">
            <a:avLst/>
          </a:prstGeom>
          <a:gradFill flip="none" rotWithShape="1">
            <a:gsLst>
              <a:gs pos="0">
                <a:srgbClr val="FFF200"/>
              </a:gs>
              <a:gs pos="80000">
                <a:srgbClr val="013874">
                  <a:tint val="44500"/>
                  <a:satMod val="160000"/>
                </a:srgbClr>
              </a:gs>
              <a:gs pos="100000">
                <a:srgbClr val="013874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4830763"/>
          </a:xfrm>
        </p:spPr>
        <p:txBody>
          <a:bodyPr/>
          <a:lstStyle>
            <a:lvl1pPr>
              <a:buFontTx/>
              <a:buNone/>
              <a:defRPr>
                <a:latin typeface="Century Gothic" pitchFamily="34" charset="0"/>
              </a:defRPr>
            </a:lvl1pPr>
            <a:lvl2pPr>
              <a:buFontTx/>
              <a:buNone/>
              <a:defRPr>
                <a:latin typeface="Century Gothic" pitchFamily="34" charset="0"/>
              </a:defRPr>
            </a:lvl2pPr>
            <a:lvl3pPr>
              <a:buFontTx/>
              <a:buNone/>
              <a:defRPr>
                <a:latin typeface="Century Gothic" pitchFamily="34" charset="0"/>
              </a:defRPr>
            </a:lvl3pPr>
            <a:lvl4pPr>
              <a:buFontTx/>
              <a:buNone/>
              <a:defRPr>
                <a:latin typeface="Century Gothic" pitchFamily="34" charset="0"/>
              </a:defRPr>
            </a:lvl4pPr>
            <a:lvl5pPr>
              <a:buFontTx/>
              <a:buNone/>
              <a:defRPr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37716" y="6248400"/>
            <a:ext cx="6477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Training Topic:</a:t>
            </a:r>
            <a:r>
              <a:rPr lang="en-US" sz="1300" baseline="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 President</a:t>
            </a:r>
          </a:p>
          <a:p>
            <a:pPr>
              <a:defRPr/>
            </a:pPr>
            <a:r>
              <a:rPr lang="en-US" sz="1300" dirty="0" smtClean="0">
                <a:solidFill>
                  <a:srgbClr val="FFFFFF"/>
                </a:solidFill>
                <a:latin typeface="Goudy Old Style" charset="0"/>
                <a:cs typeface="Goudy Old Style" charset="0"/>
              </a:rPr>
              <a:t>CNH Key Club District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76200" y="6157278"/>
            <a:ext cx="1828800" cy="73818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200" b="1" dirty="0" smtClean="0">
                <a:solidFill>
                  <a:srgbClr val="FFF200"/>
                </a:solidFill>
                <a:latin typeface="Century Gothic" charset="0"/>
                <a:cs typeface="Century Gothic" charset="0"/>
              </a:rPr>
              <a:t>CNH 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232916" y="6150114"/>
            <a:ext cx="52931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0" b="0" dirty="0" smtClean="0">
                <a:solidFill>
                  <a:srgbClr val="FFFFFF"/>
                </a:solidFill>
                <a:latin typeface="Century Gothic" pitchFamily="34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34240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3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362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520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787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529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8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71613-769F-46B5-A17E-7995BD641587}" type="datetimeFigureOut">
              <a:rPr lang="en-US" smtClean="0"/>
              <a:t>3/10/2013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558C-A9B5-48CF-A6EE-D19D7EE9D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60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Presidents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Alyssa </a:t>
            </a:r>
            <a:r>
              <a:rPr lang="en-US" b="1" dirty="0" err="1" smtClean="0">
                <a:solidFill>
                  <a:schemeClr val="tx1"/>
                </a:solidFill>
              </a:rPr>
              <a:t>Yocom</a:t>
            </a:r>
            <a:r>
              <a:rPr lang="en-US" b="1" dirty="0" smtClean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District Governor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VICE PRESIDENT: your sidekick, best friend forever, assistant, life save, and so much more.</a:t>
            </a:r>
          </a:p>
          <a:p>
            <a:r>
              <a:rPr lang="en-US" dirty="0" smtClean="0"/>
              <a:t>SECRETARY: your aid, your minute-man, your reporter</a:t>
            </a:r>
          </a:p>
          <a:p>
            <a:r>
              <a:rPr lang="en-US" dirty="0" smtClean="0"/>
              <a:t>TREASURER: your money-man, dues payer, and fundraising </a:t>
            </a:r>
            <a:r>
              <a:rPr lang="en-US" dirty="0" err="1" smtClean="0"/>
              <a:t>brainstormer</a:t>
            </a:r>
            <a:endParaRPr lang="en-US" dirty="0" smtClean="0"/>
          </a:p>
          <a:p>
            <a:r>
              <a:rPr lang="en-US" dirty="0" smtClean="0"/>
              <a:t>EDITOR: your tech geek/publicist, the communicator</a:t>
            </a:r>
          </a:p>
          <a:p>
            <a:r>
              <a:rPr lang="en-US" dirty="0" smtClean="0"/>
              <a:t>CLASS REPRESENTATIVES: your advertisers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Board YOU 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149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Duty: preside over board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At least one each month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Discuss upcoming projects, finances, goals, progress,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Keep all officers involved with discussion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Remember, you are a team!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221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6500" y="1600200"/>
            <a:ext cx="4127500" cy="41275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Know the members in the club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BEE available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BEE thankful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Ask for ideas/input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Take surveys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Keep them informed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Remember, they are your OHANA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Members YOU SERVE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815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Delegate tasks – lighten your work load and help others grow!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Ask for help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Brainstorm ideas with others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Monitor what you are posting online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Dress and act professionally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Tips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035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Get to know each other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Lighten the mood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Energize the crowd!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Rock Paper Scissors Cheer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Song Circle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Love Taps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More ideas on the </a:t>
            </a:r>
            <a:r>
              <a:rPr lang="en-US" dirty="0" err="1" smtClean="0"/>
              <a:t>cyberkey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of Ice Breakers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2804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Invest in a planner!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Adherence to deadlines is a high priority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Your work effects others</a:t>
            </a: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Importance of Deadlines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717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Music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Food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Ice Breakers</a:t>
            </a:r>
          </a:p>
          <a:p>
            <a:pPr marL="0" indent="0"/>
            <a:r>
              <a:rPr lang="en-US" dirty="0" smtClean="0"/>
              <a:t>Events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Big events or long term projects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Do projects the members want!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Problem Solving: No One Shows Up</a:t>
            </a:r>
            <a:endParaRPr lang="en-US" dirty="0"/>
          </a:p>
        </p:txBody>
      </p:sp>
      <p:pic>
        <p:nvPicPr>
          <p:cNvPr id="4" name="Picture 2" descr="http://www.infobarrel.com/media/image/38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2438400"/>
            <a:ext cx="2667000" cy="180170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52232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Talk to your Kiwanis/Faculty Advisor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Address the problem head on and in a timely manner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Always refer to your club’s constitution and bylaws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Solving: Drama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3003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Presidents and Vice Presidents Manual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CNH </a:t>
            </a:r>
            <a:r>
              <a:rPr lang="en-US" dirty="0" err="1" smtClean="0"/>
              <a:t>CyberKey</a:t>
            </a:r>
            <a:r>
              <a:rPr lang="en-US" dirty="0" smtClean="0"/>
              <a:t> (cnhkeyclub.org)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Key Club International (keyclub.org)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Presidents &amp; Vice Presidents Google Reflector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Kiwanis and Faculty Advisor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Lt.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Executive Officers</a:t>
            </a:r>
          </a:p>
          <a:p>
            <a:pPr marL="0" indent="0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6715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/>
              <a:t>Questions?</a:t>
            </a:r>
          </a:p>
          <a:p>
            <a:pPr algn="ctr"/>
            <a:r>
              <a:rPr lang="en-US" sz="6000" dirty="0" smtClean="0"/>
              <a:t>Comments?</a:t>
            </a:r>
          </a:p>
          <a:p>
            <a:pPr algn="ctr"/>
            <a:r>
              <a:rPr lang="en-US" sz="6000" dirty="0" smtClean="0"/>
              <a:t>Concerns?</a:t>
            </a:r>
          </a:p>
          <a:p>
            <a:pPr algn="r"/>
            <a:endParaRPr lang="en-US" sz="2800" dirty="0" smtClean="0"/>
          </a:p>
          <a:p>
            <a:pPr algn="r"/>
            <a:endParaRPr lang="en-US" sz="2800" dirty="0"/>
          </a:p>
          <a:p>
            <a:pPr algn="r"/>
            <a:r>
              <a:rPr lang="en-US" sz="2800" dirty="0" smtClean="0"/>
              <a:t>Thank you &amp; good luck!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1125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Goal Setting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Appointing and Delegating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Monitoring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Motivating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Evaluating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Presiding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Problem Solving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Recruiting and Retaining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Reporting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Succession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Training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duties of a President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4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Create emailing group for the board and the members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Google Groups &amp; Reflectors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Inform members about upcoming events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Communicate with Lt.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Communicate with Faculty and Kiwanis Advisors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 is the KEY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296" y="4800600"/>
            <a:ext cx="1546704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8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6028" y="914400"/>
            <a:ext cx="8229600" cy="51816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Greet the members at the door. Acknowledge everyone. If there is any trouble, be sure to address it.</a:t>
            </a:r>
          </a:p>
          <a:p>
            <a:pPr marL="0" indent="0"/>
            <a:r>
              <a:rPr lang="en-US" dirty="0" smtClean="0"/>
              <a:t>BOARD OFFICERS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Many board officers complain, “I wasn’t given any work to do.” Avoid this by assigning tasks to be completed to each officer. Delegation will make your job easier</a:t>
            </a:r>
          </a:p>
          <a:p>
            <a:pPr marL="0" indent="0"/>
            <a:r>
              <a:rPr lang="en-US" dirty="0" smtClean="0"/>
              <a:t>ADVISORS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Advisors have the experience you need. Keep them informed and be willing to listen to their advice.</a:t>
            </a:r>
          </a:p>
          <a:p>
            <a:pPr marL="0" indent="0"/>
            <a:r>
              <a:rPr lang="en-US" dirty="0" smtClean="0"/>
              <a:t>LIEUTENANT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Your Lt. Governor has valuable information about district events and opportunities and is there to SERVE YOU!</a:t>
            </a:r>
          </a:p>
          <a:p>
            <a:pPr marL="0" indent="0"/>
            <a:r>
              <a:rPr lang="en-US" dirty="0" smtClean="0"/>
              <a:t>EXECUTIVES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Have questions or just need someone to talk to? Contact an executive officer: we are always here to help!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56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Serve as the chief executive officer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Call and preside over board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Delegate and assign tasks to the officers and members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Task Coordinators &amp; Event Coordinators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Ensure that tasks are completed</a:t>
            </a:r>
          </a:p>
          <a:p>
            <a:pPr marL="857250" lvl="1" indent="-457200">
              <a:buFont typeface="Arial" pitchFamily="34" charset="0"/>
              <a:buChar char="•"/>
            </a:pPr>
            <a:r>
              <a:rPr lang="en-US" dirty="0" smtClean="0"/>
              <a:t>MRF, dues, etc.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Hold elections prior to DCON and submit a new board roster to your Lt. Governor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SERVE the members!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985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Represent the club at Kiwanis meetings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Represent the club at Division Council Meetings (DCMs)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Attend service projects and club/division events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Fall Rally, District Convention, International Convention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5903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Host weekly Key Club meetings open to all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Discuss upcoming and past events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Answer member questions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Post agendas and minutes so all are informed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Invite members and other officers to present during meetings</a:t>
            </a:r>
          </a:p>
          <a:p>
            <a:pPr marL="457200" indent="-45720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Host Meetings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622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Monitor all other officer work to ensure that it is completed on time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Have exceptional knowledge of Key Club on the District and International level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Educate the new members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Ask for assistance when you need it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 smtClean="0"/>
              <a:t>Help transition the new president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Assist and Ask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756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SERVICE HOURS: Our club will achieve __ service hours per member.</a:t>
            </a:r>
          </a:p>
          <a:p>
            <a:r>
              <a:rPr lang="en-US" dirty="0" smtClean="0"/>
              <a:t>MEMBERSHIP: Our club will retain our current membership and raise it by __ members.</a:t>
            </a:r>
          </a:p>
          <a:p>
            <a:r>
              <a:rPr lang="en-US" dirty="0" smtClean="0"/>
              <a:t>FUNDRAISING: Our club will contribute $__ to PTP and $__ to the Eliminate Project</a:t>
            </a:r>
          </a:p>
          <a:p>
            <a:r>
              <a:rPr lang="en-US" dirty="0" smtClean="0"/>
              <a:t>*when creating goals, include your officer board in the discussion.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09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Key Club 1">
      <a:dk1>
        <a:sysClr val="windowText" lastClr="000000"/>
      </a:dk1>
      <a:lt1>
        <a:srgbClr val="FFFFFF"/>
      </a:lt1>
      <a:dk2>
        <a:srgbClr val="002F5F"/>
      </a:dk2>
      <a:lt2>
        <a:srgbClr val="6D6E71"/>
      </a:lt2>
      <a:accent1>
        <a:srgbClr val="0098C3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2756</TotalTime>
  <Words>709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Presidents</vt:lpstr>
      <vt:lpstr>General duties of a President</vt:lpstr>
      <vt:lpstr>Communication is the KEY</vt:lpstr>
      <vt:lpstr>PowerPoint Presentation</vt:lpstr>
      <vt:lpstr>Action</vt:lpstr>
      <vt:lpstr>Attend</vt:lpstr>
      <vt:lpstr>Host Meetings</vt:lpstr>
      <vt:lpstr>Assist and Ask</vt:lpstr>
      <vt:lpstr>Goal Setting</vt:lpstr>
      <vt:lpstr>The Board YOU SERVE</vt:lpstr>
      <vt:lpstr>PowerPoint Presentation</vt:lpstr>
      <vt:lpstr>The Members YOU SERVE</vt:lpstr>
      <vt:lpstr>General Tips</vt:lpstr>
      <vt:lpstr>Power of Ice Breakers</vt:lpstr>
      <vt:lpstr>The Importance of Deadlines</vt:lpstr>
      <vt:lpstr>Problem Solving: No One Shows Up</vt:lpstr>
      <vt:lpstr>Problem Solving: Drama</vt:lpstr>
      <vt:lpstr>Resources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Lotito-Byers;CNH Key Club District</dc:creator>
  <cp:lastModifiedBy>Alyssa</cp:lastModifiedBy>
  <cp:revision>55</cp:revision>
  <dcterms:created xsi:type="dcterms:W3CDTF">2012-05-22T23:44:23Z</dcterms:created>
  <dcterms:modified xsi:type="dcterms:W3CDTF">2013-03-11T04:35:16Z</dcterms:modified>
</cp:coreProperties>
</file>